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65" r:id="rId3"/>
    <p:sldId id="366" r:id="rId5"/>
    <p:sldId id="367" r:id="rId6"/>
    <p:sldId id="376" r:id="rId7"/>
    <p:sldId id="368" r:id="rId8"/>
    <p:sldId id="369" r:id="rId9"/>
    <p:sldId id="377" r:id="rId10"/>
    <p:sldId id="370" r:id="rId11"/>
  </p:sldIdLst>
  <p:sldSz cx="12192000" cy="68580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8D1A"/>
    <a:srgbClr val="EDBA67"/>
    <a:srgbClr val="E6A02E"/>
    <a:srgbClr val="F3D19B"/>
    <a:srgbClr val="E7A02D"/>
    <a:srgbClr val="E8A840"/>
    <a:srgbClr val="BD9553"/>
    <a:srgbClr val="E9AC49"/>
    <a:srgbClr val="BF9755"/>
    <a:srgbClr val="BF9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5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9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66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4866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66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/>
      <p:sp>
        <p:nvSpPr>
          <p:cNvPr id="1048591" name="幻灯片图像占位符 1"/>
          <p:cNvSpPr/>
          <p:nvPr>
            <p:ph type="sldImg" idx="2"/>
          </p:nvPr>
        </p:nvSpPr>
        <p:spPr/>
      </p:sp>
      <p:sp>
        <p:nvSpPr>
          <p:cNvPr id="1048592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 sz="1800" b="1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/>
      <p:sp>
        <p:nvSpPr>
          <p:cNvPr id="1048599" name="幻灯片图像占位符 1"/>
          <p:cNvSpPr/>
          <p:nvPr>
            <p:ph type="sldImg" idx="2"/>
          </p:nvPr>
        </p:nvSpPr>
        <p:spPr/>
      </p:sp>
      <p:sp>
        <p:nvSpPr>
          <p:cNvPr id="1048600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 sz="1400" b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/>
      <p:sp>
        <p:nvSpPr>
          <p:cNvPr id="1048602" name="幻灯片图像占位符 1"/>
          <p:cNvSpPr/>
          <p:nvPr>
            <p:ph type="sldImg" idx="2"/>
          </p:nvPr>
        </p:nvSpPr>
        <p:spPr/>
      </p:sp>
      <p:sp>
        <p:nvSpPr>
          <p:cNvPr id="104860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/>
      <p:sp>
        <p:nvSpPr>
          <p:cNvPr id="1048604" name="幻灯片图像占位符 1"/>
          <p:cNvSpPr/>
          <p:nvPr>
            <p:ph type="sldImg" idx="2"/>
          </p:nvPr>
        </p:nvSpPr>
        <p:spPr/>
      </p:sp>
      <p:sp>
        <p:nvSpPr>
          <p:cNvPr id="1048605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/>
      <p:sp>
        <p:nvSpPr>
          <p:cNvPr id="1048606" name="幻灯片图像占位符 1"/>
          <p:cNvSpPr/>
          <p:nvPr>
            <p:ph type="sldImg" idx="2"/>
          </p:nvPr>
        </p:nvSpPr>
        <p:spPr/>
      </p:sp>
      <p:sp>
        <p:nvSpPr>
          <p:cNvPr id="1048607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82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10485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25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2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14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1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94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9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30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63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3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3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3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4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642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43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644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45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6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7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1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52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653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65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1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620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862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94DB4-9410-4CC9-9C88-3EF75952D7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2A670-D59E-4EFF-9E20-E094C01DCE8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8"/>
          <p:cNvGrpSpPr/>
          <p:nvPr/>
        </p:nvGrpSpPr>
        <p:grpSpPr>
          <a:xfrm>
            <a:off x="0" y="0"/>
            <a:ext cx="12192000" cy="6858000"/>
            <a:chOff x="0" y="1"/>
            <a:chExt cx="12192000" cy="6858000"/>
          </a:xfrm>
        </p:grpSpPr>
        <p:pic>
          <p:nvPicPr>
            <p:cNvPr id="2097152" name="图片 12"/>
            <p:cNvPicPr>
              <a:picLocks noChangeAspect="1"/>
            </p:cNvPicPr>
            <p:nvPr/>
          </p:nvPicPr>
          <p:blipFill rotWithShape="1">
            <a:blip r:embed="rId1" cstate="screen"/>
            <a:srcRect/>
            <a:stretch>
              <a:fillRect/>
            </a:stretch>
          </p:blipFill>
          <p:spPr>
            <a:xfrm>
              <a:off x="0" y="1"/>
              <a:ext cx="12192000" cy="6858000"/>
            </a:xfrm>
            <a:prstGeom prst="rect">
              <a:avLst/>
            </a:prstGeom>
          </p:spPr>
        </p:pic>
        <p:sp>
          <p:nvSpPr>
            <p:cNvPr id="1048586" name="矩形 15"/>
            <p:cNvSpPr/>
            <p:nvPr/>
          </p:nvSpPr>
          <p:spPr>
            <a:xfrm>
              <a:off x="0" y="1"/>
              <a:ext cx="12192000" cy="685799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1048587" name="文本框 11"/>
          <p:cNvSpPr txBox="1"/>
          <p:nvPr/>
        </p:nvSpPr>
        <p:spPr>
          <a:xfrm>
            <a:off x="4032686" y="2575618"/>
            <a:ext cx="4358389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400">
                <a:solidFill>
                  <a:schemeClr val="bg1">
                    <a:alpha val="92000"/>
                  </a:schemeClr>
                </a:solidFill>
                <a:latin typeface="Servetica" panose="020B0403020202020204" pitchFamily="34" charset="0"/>
                <a:ea typeface="Microsoft JhengHei Light" panose="020B0304030504040204" pitchFamily="34" charset="-120"/>
              </a:rPr>
              <a:t>B</a:t>
            </a:r>
            <a:r>
              <a:rPr lang="en-US" altLang="zh-CN" sz="5400">
                <a:solidFill>
                  <a:schemeClr val="bg1">
                    <a:alpha val="92000"/>
                  </a:schemeClr>
                </a:solidFill>
                <a:latin typeface="Servetica" panose="020B0403020202020204" pitchFamily="34" charset="0"/>
                <a:ea typeface="Microsoft JhengHei Light" panose="020B0304030504040204" pitchFamily="34" charset="-120"/>
              </a:rPr>
              <a:t>o</a:t>
            </a:r>
            <a:r>
              <a:rPr lang="en-US" altLang="zh-CN" sz="5400">
                <a:solidFill>
                  <a:schemeClr val="bg1">
                    <a:alpha val="92000"/>
                  </a:schemeClr>
                </a:solidFill>
                <a:latin typeface="Servetica" panose="020B0403020202020204" pitchFamily="34" charset="0"/>
                <a:ea typeface="Microsoft JhengHei Light" panose="020B0304030504040204" pitchFamily="34" charset="-120"/>
              </a:rPr>
              <a:t>x</a:t>
            </a:r>
            <a:endParaRPr lang="en-US" altLang="zh-CN" sz="5400">
              <a:solidFill>
                <a:schemeClr val="bg1">
                  <a:alpha val="92000"/>
                </a:schemeClr>
              </a:solidFill>
              <a:latin typeface="Servetica" panose="020B0403020202020204" pitchFamily="34" charset="0"/>
              <a:ea typeface="Microsoft JhengHei Light" panose="020B0304030504040204" pitchFamily="34" charset="-120"/>
            </a:endParaRPr>
          </a:p>
        </p:txBody>
      </p:sp>
      <p:sp>
        <p:nvSpPr>
          <p:cNvPr id="1048588" name="任意多边形: 形状 21"/>
          <p:cNvSpPr/>
          <p:nvPr/>
        </p:nvSpPr>
        <p:spPr>
          <a:xfrm>
            <a:off x="5029193" y="1194706"/>
            <a:ext cx="2365374" cy="4468587"/>
          </a:xfrm>
          <a:custGeom>
            <a:avLst/>
            <a:gdLst>
              <a:gd name="connsiteX0" fmla="*/ 0 w 2365374"/>
              <a:gd name="connsiteY0" fmla="*/ 3136142 h 4038600"/>
              <a:gd name="connsiteX1" fmla="*/ 16818 w 2365374"/>
              <a:gd name="connsiteY1" fmla="*/ 3136142 h 4038600"/>
              <a:gd name="connsiteX2" fmla="*/ 16818 w 2365374"/>
              <a:gd name="connsiteY2" fmla="*/ 4016860 h 4038600"/>
              <a:gd name="connsiteX3" fmla="*/ 2348556 w 2365374"/>
              <a:gd name="connsiteY3" fmla="*/ 4016860 h 4038600"/>
              <a:gd name="connsiteX4" fmla="*/ 2348556 w 2365374"/>
              <a:gd name="connsiteY4" fmla="*/ 3136142 h 4038600"/>
              <a:gd name="connsiteX5" fmla="*/ 2365374 w 2365374"/>
              <a:gd name="connsiteY5" fmla="*/ 3136142 h 4038600"/>
              <a:gd name="connsiteX6" fmla="*/ 2365374 w 2365374"/>
              <a:gd name="connsiteY6" fmla="*/ 4038600 h 4038600"/>
              <a:gd name="connsiteX7" fmla="*/ 0 w 2365374"/>
              <a:gd name="connsiteY7" fmla="*/ 4038600 h 4038600"/>
              <a:gd name="connsiteX8" fmla="*/ 0 w 2365374"/>
              <a:gd name="connsiteY8" fmla="*/ 0 h 4038600"/>
              <a:gd name="connsiteX9" fmla="*/ 2365374 w 2365374"/>
              <a:gd name="connsiteY9" fmla="*/ 0 h 4038600"/>
              <a:gd name="connsiteX10" fmla="*/ 2365374 w 2365374"/>
              <a:gd name="connsiteY10" fmla="*/ 902458 h 4038600"/>
              <a:gd name="connsiteX11" fmla="*/ 2348556 w 2365374"/>
              <a:gd name="connsiteY11" fmla="*/ 902458 h 4038600"/>
              <a:gd name="connsiteX12" fmla="*/ 2348556 w 2365374"/>
              <a:gd name="connsiteY12" fmla="*/ 21740 h 4038600"/>
              <a:gd name="connsiteX13" fmla="*/ 16818 w 2365374"/>
              <a:gd name="connsiteY13" fmla="*/ 21740 h 4038600"/>
              <a:gd name="connsiteX14" fmla="*/ 16818 w 2365374"/>
              <a:gd name="connsiteY14" fmla="*/ 902458 h 4038600"/>
              <a:gd name="connsiteX15" fmla="*/ 0 w 2365374"/>
              <a:gd name="connsiteY15" fmla="*/ 902458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65374" h="4038600">
                <a:moveTo>
                  <a:pt x="0" y="3136142"/>
                </a:moveTo>
                <a:lnTo>
                  <a:pt x="16818" y="3136142"/>
                </a:lnTo>
                <a:lnTo>
                  <a:pt x="16818" y="4016860"/>
                </a:lnTo>
                <a:lnTo>
                  <a:pt x="2348556" y="4016860"/>
                </a:lnTo>
                <a:lnTo>
                  <a:pt x="2348556" y="3136142"/>
                </a:lnTo>
                <a:lnTo>
                  <a:pt x="2365374" y="3136142"/>
                </a:lnTo>
                <a:lnTo>
                  <a:pt x="2365374" y="4038600"/>
                </a:lnTo>
                <a:lnTo>
                  <a:pt x="0" y="4038600"/>
                </a:lnTo>
                <a:close/>
                <a:moveTo>
                  <a:pt x="0" y="0"/>
                </a:moveTo>
                <a:lnTo>
                  <a:pt x="2365374" y="0"/>
                </a:lnTo>
                <a:lnTo>
                  <a:pt x="2365374" y="902458"/>
                </a:lnTo>
                <a:lnTo>
                  <a:pt x="2348556" y="902458"/>
                </a:lnTo>
                <a:lnTo>
                  <a:pt x="2348556" y="21740"/>
                </a:lnTo>
                <a:lnTo>
                  <a:pt x="16818" y="21740"/>
                </a:lnTo>
                <a:lnTo>
                  <a:pt x="16818" y="902458"/>
                </a:lnTo>
                <a:lnTo>
                  <a:pt x="0" y="902458"/>
                </a:lnTo>
                <a:close/>
              </a:path>
            </a:pathLst>
          </a:custGeom>
          <a:solidFill>
            <a:srgbClr val="EDBA67">
              <a:alpha val="48000"/>
            </a:srgbClr>
          </a:solidFill>
          <a:ln>
            <a:solidFill>
              <a:srgbClr val="E6A02E">
                <a:alpha val="7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48589" name="加号 3"/>
          <p:cNvSpPr/>
          <p:nvPr/>
        </p:nvSpPr>
        <p:spPr>
          <a:xfrm>
            <a:off x="5945184" y="1625598"/>
            <a:ext cx="533400" cy="533400"/>
          </a:xfrm>
          <a:prstGeom prst="mathPlus">
            <a:avLst>
              <a:gd name="adj1" fmla="val 3877"/>
            </a:avLst>
          </a:prstGeom>
          <a:solidFill>
            <a:srgbClr val="E9AC49">
              <a:alpha val="63000"/>
            </a:srgbClr>
          </a:solidFill>
          <a:ln>
            <a:solidFill>
              <a:srgbClr val="EDBA67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cxnSp>
        <p:nvCxnSpPr>
          <p:cNvPr id="3145728" name="直接连接符 5"/>
          <p:cNvCxnSpPr/>
          <p:nvPr/>
        </p:nvCxnSpPr>
        <p:spPr>
          <a:xfrm flipH="1">
            <a:off x="5613395" y="4545843"/>
            <a:ext cx="1196973" cy="0"/>
          </a:xfrm>
          <a:prstGeom prst="line">
            <a:avLst/>
          </a:prstGeom>
          <a:ln w="12700">
            <a:solidFill>
              <a:srgbClr val="EDBA67">
                <a:alpha val="6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90" name="矩形 10"/>
          <p:cNvSpPr/>
          <p:nvPr/>
        </p:nvSpPr>
        <p:spPr>
          <a:xfrm>
            <a:off x="5883270" y="4893846"/>
            <a:ext cx="657225" cy="337185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1600">
                <a:solidFill>
                  <a:schemeClr val="bg1">
                    <a:alpha val="42000"/>
                  </a:schemeClr>
                </a:solidFill>
                <a:latin typeface="Helvetica" panose="020B0604020202020204" pitchFamily="34" charset="0"/>
              </a:rPr>
              <a:t>Anna</a:t>
            </a:r>
            <a:endParaRPr lang="en-US" altLang="zh-CN" sz="1600">
              <a:solidFill>
                <a:schemeClr val="bg1">
                  <a:alpha val="42000"/>
                </a:schemeClr>
              </a:solidFill>
              <a:latin typeface="Helvetica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4"/>
          <p:cNvGrpSpPr/>
          <p:nvPr/>
        </p:nvGrpSpPr>
        <p:grpSpPr>
          <a:xfrm>
            <a:off x="-1" y="0"/>
            <a:ext cx="12192001" cy="6858000"/>
            <a:chOff x="-20581" y="0"/>
            <a:chExt cx="12192001" cy="6858000"/>
          </a:xfrm>
        </p:grpSpPr>
        <p:pic>
          <p:nvPicPr>
            <p:cNvPr id="2097153" name="图片 3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-20579" y="0"/>
              <a:ext cx="12191999" cy="6858000"/>
            </a:xfrm>
            <a:prstGeom prst="rect">
              <a:avLst/>
            </a:prstGeom>
          </p:spPr>
        </p:pic>
        <p:sp>
          <p:nvSpPr>
            <p:cNvPr id="1048598" name="矩形 5"/>
            <p:cNvSpPr/>
            <p:nvPr/>
          </p:nvSpPr>
          <p:spPr>
            <a:xfrm>
              <a:off x="-20581" y="1"/>
              <a:ext cx="12192000" cy="685799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/>
            </a:p>
          </p:txBody>
        </p:sp>
      </p:grpSp>
      <p:graphicFrame>
        <p:nvGraphicFramePr>
          <p:cNvPr id="4194304" name="表格 2"/>
          <p:cNvGraphicFramePr/>
          <p:nvPr/>
        </p:nvGraphicFramePr>
        <p:xfrm>
          <a:off x="-635" y="0"/>
          <a:ext cx="12192635" cy="7003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635"/>
              </a:tblGrid>
              <a:tr h="10890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4000"/>
                        <a:t>Use Case UC-4:         Logout </a:t>
                      </a:r>
                      <a:endParaRPr lang="zh-CN" altLang="en-US" sz="4000"/>
                    </a:p>
                  </a:txBody>
                  <a:tcPr/>
                </a:tc>
              </a:tr>
              <a:tr h="59143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 b="1"/>
                        <a:t>Related Requirements</a:t>
                      </a:r>
                      <a:r>
                        <a:rPr lang="zh-CN" altLang="en-US" sz="2400"/>
                        <a:t>:   REQ-4</a:t>
                      </a:r>
                      <a:r>
                        <a:rPr lang="en-US" altLang="zh-CN" sz="2400"/>
                        <a:t>-user need to log out</a:t>
                      </a:r>
                      <a:endParaRPr lang="en-US" altLang="zh-CN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Initiating Actor: </a:t>
                      </a:r>
                      <a:r>
                        <a:rPr lang="zh-CN" altLang="en-US" sz="2400"/>
                        <a:t>             senders and receivers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Actor’s goal: </a:t>
                      </a:r>
                      <a:r>
                        <a:rPr lang="zh-CN" altLang="en-US" sz="2400"/>
                        <a:t>                 </a:t>
                      </a:r>
                      <a:r>
                        <a:rPr lang="en-US" altLang="zh-CN" sz="2400"/>
                        <a:t>e</a:t>
                      </a:r>
                      <a:r>
                        <a:rPr sz="2400"/>
                        <a:t>xit </a:t>
                      </a:r>
                      <a:r>
                        <a:rPr lang="en-US" sz="2400"/>
                        <a:t>p</a:t>
                      </a:r>
                      <a:r>
                        <a:rPr sz="2400"/>
                        <a:t>age </a:t>
                      </a:r>
                      <a:r>
                        <a:rPr lang="en-US" sz="2400"/>
                        <a:t>of short time storage</a:t>
                      </a:r>
                      <a:r>
                        <a:rPr lang="zh-CN" altLang="en-US" sz="2400"/>
                        <a:t> 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Participating Actors</a:t>
                      </a:r>
                      <a:r>
                        <a:rPr lang="zh-CN" altLang="en-US" sz="2400"/>
                        <a:t>:      </a:t>
                      </a:r>
                      <a:r>
                        <a:rPr lang="en-US" altLang="zh-CN" sz="2400"/>
                        <a:t>data processor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Preconditions:   </a:t>
                      </a:r>
                      <a:r>
                        <a:rPr lang="zh-CN" altLang="en-US" sz="2400"/>
                        <a:t>            </a:t>
                      </a:r>
                      <a:r>
                        <a:rPr lang="en-US" altLang="zh-CN" sz="2400"/>
                        <a:t>t</a:t>
                      </a:r>
                      <a:r>
                        <a:rPr lang="zh-CN" altLang="en-US" sz="2400"/>
                        <a:t>he system is working and the user </a:t>
                      </a:r>
                      <a:r>
                        <a:rPr lang="en-US" altLang="zh-CN" sz="2400"/>
                        <a:t>completed the process of saving package in the cabinet</a:t>
                      </a:r>
                      <a:r>
                        <a:rPr lang="zh-CN" altLang="en-US" sz="2400"/>
                        <a:t>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Post conditions:  </a:t>
                      </a:r>
                      <a:r>
                        <a:rPr lang="zh-CN" altLang="en-US" sz="2400"/>
                        <a:t>           </a:t>
                      </a:r>
                      <a:r>
                        <a:rPr lang="en-US" altLang="zh-CN" sz="2400"/>
                        <a:t>none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Flow of Events for Main Success Scenario</a:t>
                      </a:r>
                      <a:r>
                        <a:rPr lang="zh-CN" altLang="en-US" sz="2400"/>
                        <a:t>: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-----&gt;a. User clicks the “MINE” button in the main interface.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&lt;-----b. System displays the personal center interface to the user.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-----&gt;c. User clicks the “log out” button.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&lt;-----d. System prompted the user to ensure to log out.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-----&gt;e. User clinks “Yes” to log out.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&lt;-----f. System stores the operate logs to database and shutdown.</a:t>
                      </a:r>
                      <a:endParaRPr lang="zh-CN" altLang="en-US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/>
      <p:pic>
        <p:nvPicPr>
          <p:cNvPr id="2097154" name="图片 4" descr="uc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-18415"/>
            <a:ext cx="9037955" cy="6395720"/>
          </a:xfrm>
          <a:prstGeom prst="rect">
            <a:avLst/>
          </a:prstGeom>
        </p:spPr>
      </p:pic>
      <p:sp>
        <p:nvSpPr>
          <p:cNvPr id="1048601" name="文本框 6"/>
          <p:cNvSpPr txBox="1"/>
          <p:nvPr/>
        </p:nvSpPr>
        <p:spPr>
          <a:xfrm>
            <a:off x="9040495" y="751205"/>
            <a:ext cx="3093085" cy="1424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Sequence Diagram</a:t>
            </a:r>
            <a:endParaRPr lang="en-US" altLang="zh-CN" sz="2400" b="1"/>
          </a:p>
          <a:p>
            <a:r>
              <a:rPr lang="en-US" altLang="zh-CN" sz="2400" b="1"/>
              <a:t>     </a:t>
            </a:r>
            <a:endParaRPr lang="en-US" altLang="zh-CN" sz="2400" b="1"/>
          </a:p>
          <a:p>
            <a:r>
              <a:rPr lang="en-US" altLang="zh-CN" sz="2400" b="1"/>
              <a:t>     UC-4: Logout 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097155"/>
          <p:cNvPicPr/>
          <p:nvPr/>
        </p:nvPicPr>
        <p:blipFill>
          <a:blip r:embed="rId1"/>
          <a:stretch>
            <a:fillRect/>
          </a:stretch>
        </p:blipFill>
        <p:spPr>
          <a:xfrm>
            <a:off x="1516526" y="0"/>
            <a:ext cx="915894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/>
      <p:graphicFrame>
        <p:nvGraphicFramePr>
          <p:cNvPr id="4194305" name="表格 3"/>
          <p:cNvGraphicFramePr/>
          <p:nvPr/>
        </p:nvGraphicFramePr>
        <p:xfrm>
          <a:off x="17780" y="35560"/>
          <a:ext cx="12244705" cy="6887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4705"/>
              </a:tblGrid>
              <a:tr h="8045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4000"/>
                        <a:t>Use Case UC-（14） Cancel occupancy mark</a:t>
                      </a:r>
                      <a:endParaRPr lang="zh-CN" altLang="en-US" sz="4000"/>
                    </a:p>
                  </a:txBody>
                  <a:tcPr/>
                </a:tc>
              </a:tr>
              <a:tr h="60833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 b="1"/>
                        <a:t>Related Requirements</a:t>
                      </a:r>
                      <a:r>
                        <a:rPr lang="zh-CN" altLang="en-US" sz="2400"/>
                        <a:t>:   REQ-6, REQ-9,REQ-12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Initiating Acto</a:t>
                      </a:r>
                      <a:r>
                        <a:rPr lang="zh-CN" altLang="en-US" sz="2400" b="1" i="1"/>
                        <a:t>r:</a:t>
                      </a:r>
                      <a:r>
                        <a:rPr lang="zh-CN" altLang="en-US" sz="2400"/>
                        <a:t>              </a:t>
                      </a:r>
                      <a:r>
                        <a:rPr lang="en-US" altLang="zh-CN" sz="2400"/>
                        <a:t>a</a:t>
                      </a:r>
                      <a:r>
                        <a:rPr lang="zh-CN" altLang="en-US" sz="2400"/>
                        <a:t>ny of :User, Software, 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Actor’s Goal:</a:t>
                      </a:r>
                      <a:r>
                        <a:rPr lang="zh-CN" altLang="en-US" sz="2400"/>
                        <a:t> </a:t>
                      </a:r>
                      <a:r>
                        <a:rPr lang="zh-CN" altLang="en-US" sz="2400"/>
                        <a:t>                 </a:t>
                      </a:r>
                      <a:r>
                        <a:rPr lang="en-US" altLang="zh-CN" sz="2400"/>
                        <a:t>r</a:t>
                      </a:r>
                      <a:r>
                        <a:rPr lang="zh-CN" altLang="en-US" sz="2400"/>
                        <a:t>estoration of cabinet usability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Participating Actors:</a:t>
                      </a:r>
                      <a:r>
                        <a:rPr lang="zh-CN" altLang="en-US" sz="2400"/>
                        <a:t>       LockDevice, Timer, Memorizer, 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Preconditions:  </a:t>
                      </a:r>
                      <a:r>
                        <a:rPr lang="zh-CN" altLang="en-US" sz="2400"/>
                        <a:t>             The LockDevice and code verification device of the cabinet are natural. User has been sent the pick-up code.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endParaRPr lang="zh-CN" altLang="en-US" sz="2400" b="1"/>
                    </a:p>
                    <a:p>
                      <a:pPr>
                        <a:buNone/>
                      </a:pPr>
                      <a:r>
                        <a:rPr lang="zh-CN" altLang="en-US" sz="2400" b="1"/>
                        <a:t>F</a:t>
                      </a:r>
                      <a:r>
                        <a:rPr lang="zh-CN" altLang="en-US" sz="2400" b="1"/>
                        <a:t>low of Events for Main Success Scenario:</a:t>
                      </a:r>
                      <a:r>
                        <a:rPr lang="zh-CN" altLang="en-US" sz="2400" i="1"/>
                        <a:t>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      include::Send pick-up code(UC-12), Scan pick-up code(UC-13), Cancel occupancy mark(UC-14)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-----&gt;a: User opens the application and selects the menu item”close the sale”.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&lt;-----b: system provide the pick-up code to user.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           c:the system access database to verify the account information-----&gt; </a:t>
                      </a:r>
                      <a:r>
                        <a:rPr lang="en-US" altLang="zh-CN" sz="2400"/>
                        <a:t>database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&lt;-----d: system cancel occupancy mark successful or not  </a:t>
                      </a:r>
                      <a:endParaRPr lang="zh-CN" altLang="en-US" sz="2400"/>
                    </a:p>
                    <a:p>
                      <a:pPr>
                        <a:buNone/>
                      </a:pPr>
                      <a:r>
                        <a:rPr lang="zh-CN" altLang="en-US" sz="2400"/>
                        <a:t>           e:system store the operation logs to database-----&gt; </a:t>
                      </a:r>
                      <a:r>
                        <a:rPr lang="en-US" altLang="zh-CN" sz="2400"/>
                        <a:t>database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/>
      <p:pic>
        <p:nvPicPr>
          <p:cNvPr id="2097155" name="图片 3" descr="cancel occupancy mark-第 4 页_wps图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1295" y="38100"/>
            <a:ext cx="9248775" cy="70427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2097156"/>
          <p:cNvPicPr/>
          <p:nvPr/>
        </p:nvPicPr>
        <p:blipFill>
          <a:blip r:embed="rId1"/>
          <a:stretch>
            <a:fillRect/>
          </a:stretch>
        </p:blipFill>
        <p:spPr>
          <a:xfrm>
            <a:off x="1510556" y="0"/>
            <a:ext cx="917088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/>
      <p:sp>
        <p:nvSpPr>
          <p:cNvPr id="1048608" name="文本框 3"/>
          <p:cNvSpPr txBox="1"/>
          <p:nvPr/>
        </p:nvSpPr>
        <p:spPr>
          <a:xfrm>
            <a:off x="104140" y="240030"/>
            <a:ext cx="11851005" cy="6365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/>
              <a:t>static class RunTimeThread implements Runnable {</a:t>
            </a:r>
            <a:endParaRPr lang="zh-CN" altLang="en-US" sz="1600" b="1"/>
          </a:p>
          <a:p>
            <a:r>
              <a:rPr lang="zh-CN" altLang="en-US" sz="1600" b="1"/>
              <a:t>        @Override</a:t>
            </a:r>
            <a:endParaRPr lang="zh-CN" altLang="en-US" sz="1600" b="1"/>
          </a:p>
          <a:p>
            <a:r>
              <a:rPr lang="zh-CN" altLang="en-US" sz="1600" b="1"/>
              <a:t>        public void run() {</a:t>
            </a:r>
            <a:endParaRPr lang="zh-CN" altLang="en-US" sz="1600" b="1"/>
          </a:p>
          <a:p>
            <a:r>
              <a:rPr lang="zh-CN" altLang="en-US" sz="1600" b="1"/>
              <a:t>            while (true) {</a:t>
            </a:r>
            <a:endParaRPr lang="zh-CN" altLang="en-US" sz="1600" b="1"/>
          </a:p>
          <a:p>
            <a:r>
              <a:rPr lang="zh-CN" altLang="en-US" sz="1600" b="1"/>
              <a:t>                try {</a:t>
            </a:r>
            <a:endParaRPr lang="zh-CN" altLang="en-US" sz="1600" b="1"/>
          </a:p>
          <a:p>
            <a:r>
              <a:rPr lang="zh-CN" altLang="en-US" sz="1600" b="1"/>
              <a:t>                    timetemp--;</a:t>
            </a:r>
            <a:endParaRPr lang="zh-CN" altLang="en-US" sz="1600" b="1"/>
          </a:p>
          <a:p>
            <a:r>
              <a:rPr lang="zh-CN" altLang="en-US" sz="1600" b="1"/>
              <a:t>                    if (timetemp &gt; overTime){</a:t>
            </a:r>
            <a:endParaRPr lang="zh-CN" altLang="en-US" sz="1600" b="1"/>
          </a:p>
          <a:p>
            <a:r>
              <a:rPr lang="zh-CN" altLang="en-US" sz="1600" b="1"/>
              <a:t>                        lblSeconds.setText(CCommondFunc.lpad(timetemp, 2));</a:t>
            </a:r>
            <a:endParaRPr lang="zh-CN" altLang="en-US" sz="1600" b="1"/>
          </a:p>
          <a:p>
            <a:r>
              <a:rPr lang="zh-CN" altLang="en-US" sz="1600" b="1"/>
              <a:t>                    }</a:t>
            </a:r>
            <a:endParaRPr lang="zh-CN" altLang="en-US" sz="1600" b="1"/>
          </a:p>
          <a:p>
            <a:r>
              <a:rPr lang="zh-CN" altLang="en-US" sz="1600" b="1"/>
              <a:t>                    else  if (timetemp == overTime){ </a:t>
            </a:r>
            <a:endParaRPr lang="zh-CN" altLang="en-US" sz="1600" b="1"/>
          </a:p>
          <a:p>
            <a:r>
              <a:rPr lang="zh-CN" altLang="en-US" sz="1600" b="1"/>
              <a:t>                        CTxtHelp.AppendLog("[UI] 倒计时结束,操作超时-End of countdown, operation timeout");</a:t>
            </a:r>
            <a:endParaRPr lang="zh-CN" altLang="en-US" sz="1600" b="1"/>
          </a:p>
          <a:p>
            <a:r>
              <a:rPr lang="zh-CN" altLang="en-US" sz="1600" b="1"/>
              <a:t>                        CDataMgr.MainHandle.OnEventShowForm(oFormCase, CBaseEnum.RedirectType.Redirect_Null, param);</a:t>
            </a:r>
            <a:endParaRPr lang="zh-CN" altLang="en-US" sz="1600" b="1"/>
          </a:p>
          <a:p>
            <a:r>
              <a:rPr lang="zh-CN" altLang="en-US" sz="1600" b="1"/>
              <a:t>                    }</a:t>
            </a:r>
            <a:endParaRPr lang="zh-CN" altLang="en-US" sz="1600" b="1"/>
          </a:p>
          <a:p>
            <a:r>
              <a:rPr lang="zh-CN" altLang="en-US" sz="1600" b="1"/>
              <a:t>                }</a:t>
            </a:r>
            <a:endParaRPr lang="zh-CN" altLang="en-US" sz="1600" b="1"/>
          </a:p>
          <a:p>
            <a:r>
              <a:rPr lang="zh-CN" altLang="en-US" sz="1600" b="1"/>
              <a:t>                catch (Exception e)  {</a:t>
            </a:r>
            <a:endParaRPr lang="zh-CN" altLang="en-US" sz="1600" b="1"/>
          </a:p>
          <a:p>
            <a:r>
              <a:rPr lang="zh-CN" altLang="en-US" sz="1600" b="1"/>
              <a:t>                    String err = "倒计时异常:-Countdown anomaly" + e.getMessage();</a:t>
            </a:r>
            <a:endParaRPr lang="zh-CN" altLang="en-US" sz="1600" b="1"/>
          </a:p>
          <a:p>
            <a:r>
              <a:rPr lang="zh-CN" altLang="en-US" sz="1600" b="1"/>
              <a:t>                    CTxtHelp.AppendLog("[Error] " + err);</a:t>
            </a:r>
            <a:endParaRPr lang="zh-CN" altLang="en-US" sz="1600" b="1"/>
          </a:p>
          <a:p>
            <a:r>
              <a:rPr lang="zh-CN" altLang="en-US" sz="1600" b="1"/>
              <a:t>                    UI.CSystemDAO.getInstance().AddWebLog(CBaseEnum.SystemLog_SoftException, err);</a:t>
            </a:r>
            <a:endParaRPr lang="zh-CN" altLang="en-US" sz="1600" b="1"/>
          </a:p>
          <a:p>
            <a:r>
              <a:rPr lang="zh-CN" altLang="en-US" sz="1600" b="1"/>
              <a:t>                    System.exit(0);</a:t>
            </a:r>
            <a:endParaRPr lang="zh-CN" altLang="en-US" sz="1600" b="1"/>
          </a:p>
          <a:p>
            <a:r>
              <a:rPr lang="zh-CN" altLang="en-US" sz="1600" b="1"/>
              <a:t>                }</a:t>
            </a:r>
            <a:endParaRPr lang="zh-CN" altLang="en-US" sz="1600" b="1"/>
          </a:p>
          <a:p>
            <a:r>
              <a:rPr lang="zh-CN" altLang="en-US" sz="1600" b="1"/>
              <a:t>                </a:t>
            </a:r>
            <a:endParaRPr lang="zh-CN" altLang="en-US" sz="1600" b="1"/>
          </a:p>
          <a:p>
            <a:r>
              <a:rPr lang="zh-CN" altLang="en-US" sz="1600" b="1"/>
              <a:t>                try { Thread.sleep(1000); }  catch (InterruptedException e)  {}</a:t>
            </a:r>
            <a:endParaRPr lang="zh-CN" altLang="en-US" sz="1600" b="1"/>
          </a:p>
          <a:p>
            <a:r>
              <a:rPr lang="zh-CN" altLang="en-US" sz="1600" b="1"/>
              <a:t>            }</a:t>
            </a:r>
            <a:endParaRPr lang="zh-CN" altLang="en-US" sz="1600" b="1"/>
          </a:p>
          <a:p>
            <a:r>
              <a:rPr lang="zh-CN" altLang="en-US" sz="1600" b="1"/>
              <a:t>        }</a:t>
            </a:r>
            <a:endParaRPr lang="zh-CN" altLang="en-US" sz="1600" b="1"/>
          </a:p>
          <a:p>
            <a:r>
              <a:rPr lang="zh-CN" altLang="en-US" sz="1600" b="1"/>
              <a:t>    }</a:t>
            </a:r>
            <a:endParaRPr lang="zh-CN" altLang="en-US" sz="1600" b="1"/>
          </a:p>
          <a:p>
            <a:r>
              <a:rPr lang="zh-CN" altLang="en-US" sz="1600" b="1"/>
              <a:t>}</a:t>
            </a:r>
            <a:endParaRPr lang="zh-CN" altLang="en-US" sz="16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2755</Words>
  <Application>WPS 演示</Application>
  <PresentationFormat/>
  <Paragraphs>68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宋体</vt:lpstr>
      <vt:lpstr>Wingdings</vt:lpstr>
      <vt:lpstr>Servetica</vt:lpstr>
      <vt:lpstr>Yu Gothic UI Semilight</vt:lpstr>
      <vt:lpstr>Microsoft JhengHei Light</vt:lpstr>
      <vt:lpstr>Helvetica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路明非</dc:creator>
  <cp:lastModifiedBy>辰玺</cp:lastModifiedBy>
  <cp:revision>1</cp:revision>
  <dcterms:created xsi:type="dcterms:W3CDTF">2019-05-10T11:51:05Z</dcterms:created>
  <dcterms:modified xsi:type="dcterms:W3CDTF">2019-05-10T11:51:05Z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